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2" d="100"/>
          <a:sy n="102" d="100"/>
        </p:scale>
        <p:origin x="-124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ED0C5-B34E-E64E-A121-4F86825871D3}" type="datetimeFigureOut">
              <a:t>2/12/14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63003-2C28-974E-A7E5-0FBB1C9DC332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942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ED0C5-B34E-E64E-A121-4F86825871D3}" type="datetimeFigureOut">
              <a:t>2/12/14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63003-2C28-974E-A7E5-0FBB1C9DC332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61768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ED0C5-B34E-E64E-A121-4F86825871D3}" type="datetimeFigureOut">
              <a:t>2/12/14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63003-2C28-974E-A7E5-0FBB1C9DC332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3705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ED0C5-B34E-E64E-A121-4F86825871D3}" type="datetimeFigureOut">
              <a:t>2/12/14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63003-2C28-974E-A7E5-0FBB1C9DC332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03270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ED0C5-B34E-E64E-A121-4F86825871D3}" type="datetimeFigureOut">
              <a:t>2/12/14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63003-2C28-974E-A7E5-0FBB1C9DC332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4553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ED0C5-B34E-E64E-A121-4F86825871D3}" type="datetimeFigureOut">
              <a:t>2/12/14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63003-2C28-974E-A7E5-0FBB1C9DC332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71946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ED0C5-B34E-E64E-A121-4F86825871D3}" type="datetimeFigureOut">
              <a:t>2/12/14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63003-2C28-974E-A7E5-0FBB1C9DC332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87219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ED0C5-B34E-E64E-A121-4F86825871D3}" type="datetimeFigureOut">
              <a:t>2/12/14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63003-2C28-974E-A7E5-0FBB1C9DC332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6337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ED0C5-B34E-E64E-A121-4F86825871D3}" type="datetimeFigureOut">
              <a:t>2/12/14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63003-2C28-974E-A7E5-0FBB1C9DC332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306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ED0C5-B34E-E64E-A121-4F86825871D3}" type="datetimeFigureOut">
              <a:t>2/12/14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63003-2C28-974E-A7E5-0FBB1C9DC332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6828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ED0C5-B34E-E64E-A121-4F86825871D3}" type="datetimeFigureOut">
              <a:t>2/12/14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63003-2C28-974E-A7E5-0FBB1C9DC332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505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8ED0C5-B34E-E64E-A121-4F86825871D3}" type="datetimeFigureOut">
              <a:t>2/12/14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063003-2C28-974E-A7E5-0FBB1C9DC332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1985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immune reponse GO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0988" y="0"/>
            <a:ext cx="5818584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965850" y="5466338"/>
            <a:ext cx="8904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solidFill>
                  <a:schemeClr val="tx1">
                    <a:lumMod val="50000"/>
                    <a:lumOff val="50000"/>
                  </a:schemeClr>
                </a:solidFill>
              </a:rPr>
              <a:t>apoptosis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620988" y="1930249"/>
            <a:ext cx="14504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chemeClr val="tx1">
                    <a:lumMod val="50000"/>
                    <a:lumOff val="50000"/>
                  </a:schemeClr>
                </a:solidFill>
              </a:rPr>
              <a:t>response to oxidative stress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2626222" y="2120586"/>
            <a:ext cx="392328" cy="1"/>
          </a:xfrm>
          <a:prstGeom prst="line">
            <a:avLst/>
          </a:prstGeom>
          <a:ln w="9525" cmpd="sng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H="1" flipV="1">
            <a:off x="4535100" y="5195772"/>
            <a:ext cx="1" cy="391394"/>
          </a:xfrm>
          <a:prstGeom prst="line">
            <a:avLst/>
          </a:prstGeom>
          <a:ln w="9525" cmpd="sng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3986931" y="305207"/>
            <a:ext cx="14504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chemeClr val="tx1">
                    <a:lumMod val="50000"/>
                    <a:lumOff val="50000"/>
                  </a:schemeClr>
                </a:solidFill>
              </a:rPr>
              <a:t>response to stress</a:t>
            </a:r>
          </a:p>
        </p:txBody>
      </p:sp>
      <p:cxnSp>
        <p:nvCxnSpPr>
          <p:cNvPr id="12" name="Straight Connector 11"/>
          <p:cNvCxnSpPr/>
          <p:nvPr/>
        </p:nvCxnSpPr>
        <p:spPr>
          <a:xfrm flipH="1">
            <a:off x="4105784" y="751306"/>
            <a:ext cx="108508" cy="987081"/>
          </a:xfrm>
          <a:prstGeom prst="line">
            <a:avLst/>
          </a:prstGeom>
          <a:ln w="9525" cmpd="sng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900992" y="3044310"/>
            <a:ext cx="14504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chemeClr val="tx1">
                    <a:lumMod val="50000"/>
                    <a:lumOff val="50000"/>
                  </a:schemeClr>
                </a:solidFill>
              </a:rPr>
              <a:t>toll-receptor signaling</a:t>
            </a:r>
          </a:p>
        </p:txBody>
      </p:sp>
      <p:cxnSp>
        <p:nvCxnSpPr>
          <p:cNvPr id="16" name="Straight Connector 15"/>
          <p:cNvCxnSpPr/>
          <p:nvPr/>
        </p:nvCxnSpPr>
        <p:spPr>
          <a:xfrm flipV="1">
            <a:off x="2679119" y="3316498"/>
            <a:ext cx="538928" cy="90755"/>
          </a:xfrm>
          <a:prstGeom prst="line">
            <a:avLst/>
          </a:prstGeom>
          <a:ln w="9525" cmpd="sng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V="1">
            <a:off x="4535100" y="5091872"/>
            <a:ext cx="902290" cy="495293"/>
          </a:xfrm>
          <a:prstGeom prst="line">
            <a:avLst/>
          </a:prstGeom>
          <a:ln w="9525" cmpd="sng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4535100" y="2521090"/>
            <a:ext cx="12742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chemeClr val="tx1">
                    <a:lumMod val="50000"/>
                    <a:lumOff val="50000"/>
                  </a:schemeClr>
                </a:solidFill>
              </a:rPr>
              <a:t>neg. reg. of apoptosis</a:t>
            </a:r>
          </a:p>
        </p:txBody>
      </p:sp>
      <p:cxnSp>
        <p:nvCxnSpPr>
          <p:cNvPr id="26" name="Straight Connector 25"/>
          <p:cNvCxnSpPr/>
          <p:nvPr/>
        </p:nvCxnSpPr>
        <p:spPr>
          <a:xfrm flipV="1">
            <a:off x="4631653" y="3025503"/>
            <a:ext cx="312549" cy="380406"/>
          </a:xfrm>
          <a:prstGeom prst="line">
            <a:avLst/>
          </a:prstGeom>
          <a:ln w="9525" cmpd="sng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3240620" y="2453469"/>
            <a:ext cx="14504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chemeClr val="tx1">
                    <a:lumMod val="50000"/>
                    <a:lumOff val="50000"/>
                  </a:schemeClr>
                </a:solidFill>
              </a:rPr>
              <a:t>phagocytosis, engulfment</a:t>
            </a:r>
          </a:p>
        </p:txBody>
      </p:sp>
      <p:cxnSp>
        <p:nvCxnSpPr>
          <p:cNvPr id="29" name="Straight Connector 28"/>
          <p:cNvCxnSpPr>
            <a:endCxn id="28" idx="2"/>
          </p:cNvCxnSpPr>
          <p:nvPr/>
        </p:nvCxnSpPr>
        <p:spPr>
          <a:xfrm flipH="1" flipV="1">
            <a:off x="3965850" y="2976689"/>
            <a:ext cx="361869" cy="67624"/>
          </a:xfrm>
          <a:prstGeom prst="line">
            <a:avLst/>
          </a:prstGeom>
          <a:ln w="9525" cmpd="sng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4214293" y="751306"/>
            <a:ext cx="1075140" cy="987081"/>
          </a:xfrm>
          <a:prstGeom prst="line">
            <a:avLst/>
          </a:prstGeom>
          <a:ln w="9525" cmpd="sng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flipH="1" flipV="1">
            <a:off x="3452311" y="4968582"/>
            <a:ext cx="1082790" cy="618585"/>
          </a:xfrm>
          <a:prstGeom prst="line">
            <a:avLst/>
          </a:prstGeom>
          <a:ln w="9525" cmpd="sng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5980032" y="4883819"/>
            <a:ext cx="12257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solidFill>
                  <a:schemeClr val="tx1">
                    <a:lumMod val="50000"/>
                    <a:lumOff val="50000"/>
                  </a:schemeClr>
                </a:solidFill>
              </a:rPr>
              <a:t>anti-apoptosis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6132432" y="4618573"/>
            <a:ext cx="155108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solidFill>
                  <a:schemeClr val="tx1">
                    <a:lumMod val="50000"/>
                    <a:lumOff val="50000"/>
                  </a:schemeClr>
                </a:solidFill>
              </a:rPr>
              <a:t>antigen processing</a:t>
            </a:r>
          </a:p>
        </p:txBody>
      </p:sp>
      <p:cxnSp>
        <p:nvCxnSpPr>
          <p:cNvPr id="49" name="Straight Connector 48"/>
          <p:cNvCxnSpPr/>
          <p:nvPr/>
        </p:nvCxnSpPr>
        <p:spPr>
          <a:xfrm>
            <a:off x="5696313" y="4968582"/>
            <a:ext cx="344622" cy="123293"/>
          </a:xfrm>
          <a:prstGeom prst="line">
            <a:avLst/>
          </a:prstGeom>
          <a:ln w="9525" cmpd="sng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>
            <a:endCxn id="48" idx="1"/>
          </p:cNvCxnSpPr>
          <p:nvPr/>
        </p:nvCxnSpPr>
        <p:spPr>
          <a:xfrm>
            <a:off x="5809364" y="4772462"/>
            <a:ext cx="323068" cy="0"/>
          </a:xfrm>
          <a:prstGeom prst="line">
            <a:avLst/>
          </a:prstGeom>
          <a:ln w="9525" cmpd="sng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6040935" y="1122386"/>
            <a:ext cx="14944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solidFill>
                  <a:schemeClr val="tx1">
                    <a:lumMod val="50000"/>
                    <a:lumOff val="50000"/>
                  </a:schemeClr>
                </a:solidFill>
              </a:rPr>
              <a:t>viral reproduction</a:t>
            </a:r>
          </a:p>
        </p:txBody>
      </p:sp>
      <p:cxnSp>
        <p:nvCxnSpPr>
          <p:cNvPr id="55" name="Straight Connector 54"/>
          <p:cNvCxnSpPr/>
          <p:nvPr/>
        </p:nvCxnSpPr>
        <p:spPr>
          <a:xfrm flipV="1">
            <a:off x="5809364" y="1930249"/>
            <a:ext cx="423697" cy="152400"/>
          </a:xfrm>
          <a:prstGeom prst="line">
            <a:avLst/>
          </a:prstGeom>
          <a:ln w="9525" cmpd="sng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 flipH="1">
            <a:off x="3538619" y="751306"/>
            <a:ext cx="675674" cy="900778"/>
          </a:xfrm>
          <a:prstGeom prst="line">
            <a:avLst/>
          </a:prstGeom>
          <a:ln w="9525" cmpd="sng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6233061" y="1559429"/>
            <a:ext cx="14504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chemeClr val="tx1">
                    <a:lumMod val="50000"/>
                    <a:lumOff val="50000"/>
                  </a:schemeClr>
                </a:solidFill>
              </a:rPr>
              <a:t>response to oxidative stress</a:t>
            </a:r>
          </a:p>
        </p:txBody>
      </p:sp>
      <p:cxnSp>
        <p:nvCxnSpPr>
          <p:cNvPr id="65" name="Straight Connector 64"/>
          <p:cNvCxnSpPr/>
          <p:nvPr/>
        </p:nvCxnSpPr>
        <p:spPr>
          <a:xfrm flipV="1">
            <a:off x="5980032" y="1353963"/>
            <a:ext cx="152400" cy="76200"/>
          </a:xfrm>
          <a:prstGeom prst="line">
            <a:avLst/>
          </a:prstGeom>
          <a:ln w="9525" cmpd="sng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2615642" y="5844561"/>
            <a:ext cx="11649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/>
              <a:t>Ocean Acidification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3890233" y="5844561"/>
            <a:ext cx="11649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/>
              <a:t>Mechanical Stress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5075727" y="5571014"/>
            <a:ext cx="116497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/>
              <a:t>Ocean Acidification + Mechanical Stress</a:t>
            </a:r>
          </a:p>
        </p:txBody>
      </p:sp>
    </p:spTree>
    <p:extLst>
      <p:ext uri="{BB962C8B-B14F-4D97-AF65-F5344CB8AC3E}">
        <p14:creationId xmlns:p14="http://schemas.microsoft.com/office/powerpoint/2010/main" val="16277201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mmune GO white bg.jpe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78" b="7503"/>
          <a:stretch/>
        </p:blipFill>
        <p:spPr>
          <a:xfrm>
            <a:off x="1419460" y="279400"/>
            <a:ext cx="6594240" cy="581483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891144" y="5267106"/>
            <a:ext cx="8904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solidFill>
                  <a:schemeClr val="tx1">
                    <a:lumMod val="50000"/>
                    <a:lumOff val="50000"/>
                  </a:schemeClr>
                </a:solidFill>
              </a:rPr>
              <a:t>apoptosis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175763" y="1930249"/>
            <a:ext cx="14504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chemeClr val="tx1">
                    <a:lumMod val="50000"/>
                    <a:lumOff val="50000"/>
                  </a:schemeClr>
                </a:solidFill>
              </a:rPr>
              <a:t>response to oxidative stress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2233894" y="2137839"/>
            <a:ext cx="392328" cy="1"/>
          </a:xfrm>
          <a:prstGeom prst="line">
            <a:avLst/>
          </a:prstGeom>
          <a:ln w="9525" cmpd="sng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flipH="1" flipV="1">
            <a:off x="4460394" y="4996540"/>
            <a:ext cx="1" cy="391394"/>
          </a:xfrm>
          <a:prstGeom prst="line">
            <a:avLst/>
          </a:prstGeom>
          <a:ln w="9525" cmpd="sng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4105784" y="305207"/>
            <a:ext cx="14504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chemeClr val="tx1">
                    <a:lumMod val="50000"/>
                    <a:lumOff val="50000"/>
                  </a:schemeClr>
                </a:solidFill>
              </a:rPr>
              <a:t>response to stress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4333145" y="751306"/>
            <a:ext cx="611057" cy="1079154"/>
          </a:xfrm>
          <a:prstGeom prst="line">
            <a:avLst/>
          </a:prstGeom>
          <a:ln w="9525" cmpd="sng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580542" y="3076309"/>
            <a:ext cx="14504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chemeClr val="tx1">
                    <a:lumMod val="50000"/>
                    <a:lumOff val="50000"/>
                  </a:schemeClr>
                </a:solidFill>
              </a:rPr>
              <a:t>toll-receptor signaling</a:t>
            </a:r>
          </a:p>
        </p:txBody>
      </p:sp>
      <p:cxnSp>
        <p:nvCxnSpPr>
          <p:cNvPr id="10" name="Straight Connector 9"/>
          <p:cNvCxnSpPr/>
          <p:nvPr/>
        </p:nvCxnSpPr>
        <p:spPr>
          <a:xfrm flipV="1">
            <a:off x="2442550" y="3316498"/>
            <a:ext cx="538928" cy="90755"/>
          </a:xfrm>
          <a:prstGeom prst="line">
            <a:avLst/>
          </a:prstGeom>
          <a:ln w="9525" cmpd="sng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4460394" y="4892640"/>
            <a:ext cx="902290" cy="495293"/>
          </a:xfrm>
          <a:prstGeom prst="line">
            <a:avLst/>
          </a:prstGeom>
          <a:ln w="9525" cmpd="sng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631653" y="2570901"/>
            <a:ext cx="12742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chemeClr val="tx1">
                    <a:lumMod val="50000"/>
                    <a:lumOff val="50000"/>
                  </a:schemeClr>
                </a:solidFill>
              </a:rPr>
              <a:t>neg. reg. of apoptosis</a:t>
            </a:r>
          </a:p>
        </p:txBody>
      </p:sp>
      <p:cxnSp>
        <p:nvCxnSpPr>
          <p:cNvPr id="13" name="Straight Connector 12"/>
          <p:cNvCxnSpPr/>
          <p:nvPr/>
        </p:nvCxnSpPr>
        <p:spPr>
          <a:xfrm flipV="1">
            <a:off x="4631653" y="3025503"/>
            <a:ext cx="312549" cy="380406"/>
          </a:xfrm>
          <a:prstGeom prst="line">
            <a:avLst/>
          </a:prstGeom>
          <a:ln w="9525" cmpd="sng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240620" y="2453469"/>
            <a:ext cx="14504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chemeClr val="tx1">
                    <a:lumMod val="50000"/>
                    <a:lumOff val="50000"/>
                  </a:schemeClr>
                </a:solidFill>
              </a:rPr>
              <a:t>phagocytosis, engulfment</a:t>
            </a:r>
          </a:p>
        </p:txBody>
      </p:sp>
      <p:cxnSp>
        <p:nvCxnSpPr>
          <p:cNvPr id="15" name="Straight Connector 14"/>
          <p:cNvCxnSpPr>
            <a:endCxn id="14" idx="2"/>
          </p:cNvCxnSpPr>
          <p:nvPr/>
        </p:nvCxnSpPr>
        <p:spPr>
          <a:xfrm flipH="1" flipV="1">
            <a:off x="3965850" y="2976689"/>
            <a:ext cx="361869" cy="67624"/>
          </a:xfrm>
          <a:prstGeom prst="line">
            <a:avLst/>
          </a:prstGeom>
          <a:ln w="9525" cmpd="sng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4333146" y="751306"/>
            <a:ext cx="1075140" cy="987081"/>
          </a:xfrm>
          <a:prstGeom prst="line">
            <a:avLst/>
          </a:prstGeom>
          <a:ln w="9525" cmpd="sng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 flipV="1">
            <a:off x="3377605" y="4769350"/>
            <a:ext cx="1082790" cy="618585"/>
          </a:xfrm>
          <a:prstGeom prst="line">
            <a:avLst/>
          </a:prstGeom>
          <a:ln w="9525" cmpd="sng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6233061" y="4615461"/>
            <a:ext cx="12257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solidFill>
                  <a:schemeClr val="tx1">
                    <a:lumMod val="50000"/>
                    <a:lumOff val="50000"/>
                  </a:schemeClr>
                </a:solidFill>
              </a:rPr>
              <a:t>anti-apoptosis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331655" y="4243850"/>
            <a:ext cx="155108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solidFill>
                  <a:schemeClr val="tx1">
                    <a:lumMod val="50000"/>
                    <a:lumOff val="50000"/>
                  </a:schemeClr>
                </a:solidFill>
              </a:rPr>
              <a:t>antigen processing</a:t>
            </a:r>
          </a:p>
        </p:txBody>
      </p:sp>
      <p:cxnSp>
        <p:nvCxnSpPr>
          <p:cNvPr id="20" name="Straight Connector 19"/>
          <p:cNvCxnSpPr/>
          <p:nvPr/>
        </p:nvCxnSpPr>
        <p:spPr>
          <a:xfrm>
            <a:off x="5949342" y="4700224"/>
            <a:ext cx="344622" cy="123293"/>
          </a:xfrm>
          <a:prstGeom prst="line">
            <a:avLst/>
          </a:prstGeom>
          <a:ln w="9525" cmpd="sng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endCxn id="19" idx="1"/>
          </p:cNvCxnSpPr>
          <p:nvPr/>
        </p:nvCxnSpPr>
        <p:spPr>
          <a:xfrm>
            <a:off x="6008587" y="4397739"/>
            <a:ext cx="323068" cy="0"/>
          </a:xfrm>
          <a:prstGeom prst="line">
            <a:avLst/>
          </a:prstGeom>
          <a:ln w="9525" cmpd="sng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6040935" y="1122386"/>
            <a:ext cx="14944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solidFill>
                  <a:schemeClr val="tx1">
                    <a:lumMod val="50000"/>
                    <a:lumOff val="50000"/>
                  </a:schemeClr>
                </a:solidFill>
              </a:rPr>
              <a:t>viral reproduction</a:t>
            </a:r>
          </a:p>
        </p:txBody>
      </p:sp>
      <p:cxnSp>
        <p:nvCxnSpPr>
          <p:cNvPr id="23" name="Straight Connector 22"/>
          <p:cNvCxnSpPr/>
          <p:nvPr/>
        </p:nvCxnSpPr>
        <p:spPr>
          <a:xfrm flipV="1">
            <a:off x="6148672" y="2109207"/>
            <a:ext cx="423697" cy="152400"/>
          </a:xfrm>
          <a:prstGeom prst="line">
            <a:avLst/>
          </a:prstGeom>
          <a:ln w="9525" cmpd="sng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H="1">
            <a:off x="3377605" y="751306"/>
            <a:ext cx="955542" cy="987081"/>
          </a:xfrm>
          <a:prstGeom prst="line">
            <a:avLst/>
          </a:prstGeom>
          <a:ln w="9525" cmpd="sng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6572369" y="1738387"/>
            <a:ext cx="14504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chemeClr val="tx1">
                    <a:lumMod val="50000"/>
                    <a:lumOff val="50000"/>
                  </a:schemeClr>
                </a:solidFill>
              </a:rPr>
              <a:t>response to oxidative stress</a:t>
            </a:r>
          </a:p>
        </p:txBody>
      </p:sp>
      <p:cxnSp>
        <p:nvCxnSpPr>
          <p:cNvPr id="26" name="Straight Connector 25"/>
          <p:cNvCxnSpPr/>
          <p:nvPr/>
        </p:nvCxnSpPr>
        <p:spPr>
          <a:xfrm flipV="1">
            <a:off x="5980032" y="1353963"/>
            <a:ext cx="152400" cy="76200"/>
          </a:xfrm>
          <a:prstGeom prst="line">
            <a:avLst/>
          </a:prstGeom>
          <a:ln w="9525" cmpd="sng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2436064" y="5571014"/>
            <a:ext cx="11649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/>
              <a:t>Ocean Acidification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3910755" y="5571014"/>
            <a:ext cx="11649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/>
              <a:t>Mechanical Stress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5407397" y="5425504"/>
            <a:ext cx="116497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/>
              <a:t>Ocean Acidification + Mechanical Stress</a:t>
            </a:r>
          </a:p>
        </p:txBody>
      </p:sp>
      <p:sp>
        <p:nvSpPr>
          <p:cNvPr id="36" name="TextBox 35"/>
          <p:cNvSpPr txBox="1"/>
          <p:nvPr/>
        </p:nvSpPr>
        <p:spPr>
          <a:xfrm rot="16200000">
            <a:off x="464886" y="2891643"/>
            <a:ext cx="10275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GO Term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3783648" y="6367022"/>
            <a:ext cx="16960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Stress Response</a:t>
            </a:r>
          </a:p>
        </p:txBody>
      </p:sp>
    </p:spTree>
    <p:extLst>
      <p:ext uri="{BB962C8B-B14F-4D97-AF65-F5344CB8AC3E}">
        <p14:creationId xmlns:p14="http://schemas.microsoft.com/office/powerpoint/2010/main" val="40078436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86</Words>
  <Application>Microsoft Macintosh PowerPoint</Application>
  <PresentationFormat>On-screen Show (4:3)</PresentationFormat>
  <Paragraphs>28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>University of Washington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Emma Timmins-Schiffman</dc:creator>
  <cp:lastModifiedBy>Emma Timmins-Schiffman</cp:lastModifiedBy>
  <cp:revision>5</cp:revision>
  <dcterms:created xsi:type="dcterms:W3CDTF">2014-02-11T18:39:29Z</dcterms:created>
  <dcterms:modified xsi:type="dcterms:W3CDTF">2014-02-12T19:34:59Z</dcterms:modified>
</cp:coreProperties>
</file>